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7" r:id="rId5"/>
    <p:sldId id="258" r:id="rId6"/>
    <p:sldId id="259" r:id="rId7"/>
    <p:sldId id="260" r:id="rId8"/>
    <p:sldId id="261" r:id="rId9"/>
    <p:sldId id="263" r:id="rId10"/>
    <p:sldId id="262" r:id="rId11"/>
    <p:sldId id="264" r:id="rId12"/>
    <p:sldId id="265" r:id="rId13"/>
    <p:sldId id="266" r:id="rId14"/>
    <p:sldId id="268"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D7ABA-CE05-4318-BA66-964ACDB580A2}" v="2" dt="2025-03-18T11:18:14.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7D3A-7830-BC99-683A-22651775C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21C97C-967C-DABB-6FF8-85A43C22C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0DC930-272E-7DEF-1147-E3620B994FBC}"/>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5" name="Footer Placeholder 4">
            <a:extLst>
              <a:ext uri="{FF2B5EF4-FFF2-40B4-BE49-F238E27FC236}">
                <a16:creationId xmlns:a16="http://schemas.microsoft.com/office/drawing/2014/main" id="{3024520B-28E9-341C-AA06-B5C57821C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DAB88-2D7C-7EEB-0671-41F1C74D8E7F}"/>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138330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B424-CD3F-AFBB-D9E6-40405BE608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6988E1-A4F9-8885-78C7-9281B87440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B06B04-7E95-41C1-6E59-F5197D8C381D}"/>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5" name="Footer Placeholder 4">
            <a:extLst>
              <a:ext uri="{FF2B5EF4-FFF2-40B4-BE49-F238E27FC236}">
                <a16:creationId xmlns:a16="http://schemas.microsoft.com/office/drawing/2014/main" id="{206E4CF3-9591-5D91-351B-57947BC03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BA1EC-2039-87D6-FE4E-71EB397DE0E4}"/>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68226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8578E-ECA3-9660-E982-971E229C2B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343A52-DA21-07F9-6126-D6B3EB59AF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C3EA6B-F070-61C0-41C7-B6B3466D7598}"/>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5" name="Footer Placeholder 4">
            <a:extLst>
              <a:ext uri="{FF2B5EF4-FFF2-40B4-BE49-F238E27FC236}">
                <a16:creationId xmlns:a16="http://schemas.microsoft.com/office/drawing/2014/main" id="{AF40547C-7538-85A1-7E02-03B09C7D3A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96D61-3CED-D1C9-41BD-582881E35366}"/>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387614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15E9-DC1F-9A48-9502-459D218E7D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D503D-DEEB-5E9C-CD98-3639FE66E6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213F1-E353-9E3D-6400-A72FFC7EA3B9}"/>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5" name="Footer Placeholder 4">
            <a:extLst>
              <a:ext uri="{FF2B5EF4-FFF2-40B4-BE49-F238E27FC236}">
                <a16:creationId xmlns:a16="http://schemas.microsoft.com/office/drawing/2014/main" id="{A3ABDFBD-8EED-0A40-099E-54E2E16AB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A5D4E-0F3E-0A3F-FDD5-97AF7C125359}"/>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34981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CCF3-B0FE-6351-9F30-8D5FFCC30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262B29-EAD6-A7BD-D0EC-B8CC58FA1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759400-FCC4-7755-E436-4D58330BBB35}"/>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5" name="Footer Placeholder 4">
            <a:extLst>
              <a:ext uri="{FF2B5EF4-FFF2-40B4-BE49-F238E27FC236}">
                <a16:creationId xmlns:a16="http://schemas.microsoft.com/office/drawing/2014/main" id="{95881C16-9239-051A-E1A7-9E3367340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49C41-0255-D7C0-3E55-DF0AADA4BC36}"/>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395587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F8CE-EB15-8FA1-95E7-EA26BD5F61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557E3D-C428-D5A4-5E69-D7967D0DD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4D4124-3E18-5383-A45E-83CB182834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941361-8E31-1925-D9D3-F685065D9F13}"/>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6" name="Footer Placeholder 5">
            <a:extLst>
              <a:ext uri="{FF2B5EF4-FFF2-40B4-BE49-F238E27FC236}">
                <a16:creationId xmlns:a16="http://schemas.microsoft.com/office/drawing/2014/main" id="{369F4760-5E47-2377-7B1D-7FAC19E75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ACD34-7EAA-934D-14AB-65C1EDC66154}"/>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145033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2BC3-9677-C5C0-517B-C0FA100343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EF1E69-AD98-BA82-9D37-99B038239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865622-7174-A2B0-9701-69F215F8F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451CB2-CCBA-A7D9-6D94-C98CAFD4A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106EB-E7B2-51AD-A26E-588089B25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4E3C55-5359-AAC1-8A95-83D4565F48C1}"/>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8" name="Footer Placeholder 7">
            <a:extLst>
              <a:ext uri="{FF2B5EF4-FFF2-40B4-BE49-F238E27FC236}">
                <a16:creationId xmlns:a16="http://schemas.microsoft.com/office/drawing/2014/main" id="{74831930-136E-59FD-F719-C099A25FA7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886D33-95BA-CCF2-6B83-5F2C25FE0B17}"/>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375042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1B93-8FE8-B2D0-0A4E-67E5ABEFA2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551528-5D66-FD9A-EEB8-8DA727C2F86A}"/>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4" name="Footer Placeholder 3">
            <a:extLst>
              <a:ext uri="{FF2B5EF4-FFF2-40B4-BE49-F238E27FC236}">
                <a16:creationId xmlns:a16="http://schemas.microsoft.com/office/drawing/2014/main" id="{D7267919-AB5F-1994-B636-1F813F5BFF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536261-228D-FF37-13D7-BFE3A6B7B034}"/>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130009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3C066-4251-7B46-DDBA-7C3B5D1895F6}"/>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3" name="Footer Placeholder 2">
            <a:extLst>
              <a:ext uri="{FF2B5EF4-FFF2-40B4-BE49-F238E27FC236}">
                <a16:creationId xmlns:a16="http://schemas.microsoft.com/office/drawing/2014/main" id="{AF379199-F4ED-F79A-D2A2-652ECB411D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589090-6146-3D92-EB9E-A76696EBE597}"/>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337714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4737-CA8B-93F1-8DA3-F1161D5CC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F421AB-C307-59BF-7CB5-9727FEF4B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5FE7B1-4548-B663-6275-F485444B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020CE-9D00-D0B4-E059-CB61973D24D7}"/>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6" name="Footer Placeholder 5">
            <a:extLst>
              <a:ext uri="{FF2B5EF4-FFF2-40B4-BE49-F238E27FC236}">
                <a16:creationId xmlns:a16="http://schemas.microsoft.com/office/drawing/2014/main" id="{F1BB68EF-E9DE-BCD6-E344-9C37C6C7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144580-9B54-8E42-7296-2A5D266788B4}"/>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10260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075E-A849-7F02-17EC-E3A4CF3F7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CF4CB5-A478-14D5-E1A0-4C10B71F1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590713-C5F3-6740-9EFF-4F4D589A9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178E8-680E-1311-0388-EC48E811DF3A}"/>
              </a:ext>
            </a:extLst>
          </p:cNvPr>
          <p:cNvSpPr>
            <a:spLocks noGrp="1"/>
          </p:cNvSpPr>
          <p:nvPr>
            <p:ph type="dt" sz="half" idx="10"/>
          </p:nvPr>
        </p:nvSpPr>
        <p:spPr/>
        <p:txBody>
          <a:bodyPr/>
          <a:lstStyle/>
          <a:p>
            <a:fld id="{0AF1B3ED-A0E8-42A6-877D-27F7A6A90E2E}" type="datetimeFigureOut">
              <a:rPr lang="en-GB" smtClean="0"/>
              <a:t>29/03/2025</a:t>
            </a:fld>
            <a:endParaRPr lang="en-GB"/>
          </a:p>
        </p:txBody>
      </p:sp>
      <p:sp>
        <p:nvSpPr>
          <p:cNvPr id="6" name="Footer Placeholder 5">
            <a:extLst>
              <a:ext uri="{FF2B5EF4-FFF2-40B4-BE49-F238E27FC236}">
                <a16:creationId xmlns:a16="http://schemas.microsoft.com/office/drawing/2014/main" id="{B8A7FB7C-B673-9B0E-BCC6-CC1A7A323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CF0E65-1DD7-278C-E24F-34BA63C66ECB}"/>
              </a:ext>
            </a:extLst>
          </p:cNvPr>
          <p:cNvSpPr>
            <a:spLocks noGrp="1"/>
          </p:cNvSpPr>
          <p:nvPr>
            <p:ph type="sldNum" sz="quarter" idx="12"/>
          </p:nvPr>
        </p:nvSpPr>
        <p:spPr/>
        <p:txBody>
          <a:bodyPr/>
          <a:lstStyle/>
          <a:p>
            <a:fld id="{B0CC8B14-3A21-41DB-9F25-60645EA8F27C}" type="slidenum">
              <a:rPr lang="en-GB" smtClean="0"/>
              <a:t>‹#›</a:t>
            </a:fld>
            <a:endParaRPr lang="en-GB"/>
          </a:p>
        </p:txBody>
      </p:sp>
    </p:spTree>
    <p:extLst>
      <p:ext uri="{BB962C8B-B14F-4D97-AF65-F5344CB8AC3E}">
        <p14:creationId xmlns:p14="http://schemas.microsoft.com/office/powerpoint/2010/main" val="218069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B5229-2A9F-8FE5-1700-52C19F631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BFBA5E-BF8C-2BBD-585A-6C93EFA86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50A692-ACCF-6AEF-FBEA-E759DFA3D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1B3ED-A0E8-42A6-877D-27F7A6A90E2E}" type="datetimeFigureOut">
              <a:rPr lang="en-GB" smtClean="0"/>
              <a:t>29/03/2025</a:t>
            </a:fld>
            <a:endParaRPr lang="en-GB"/>
          </a:p>
        </p:txBody>
      </p:sp>
      <p:sp>
        <p:nvSpPr>
          <p:cNvPr id="5" name="Footer Placeholder 4">
            <a:extLst>
              <a:ext uri="{FF2B5EF4-FFF2-40B4-BE49-F238E27FC236}">
                <a16:creationId xmlns:a16="http://schemas.microsoft.com/office/drawing/2014/main" id="{52951810-BBFE-25D8-FDD0-8AD07F53AD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DCC76-00C3-87EA-15ED-BAF45AD2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C8B14-3A21-41DB-9F25-60645EA8F27C}" type="slidenum">
              <a:rPr lang="en-GB" smtClean="0"/>
              <a:t>‹#›</a:t>
            </a:fld>
            <a:endParaRPr lang="en-GB"/>
          </a:p>
        </p:txBody>
      </p:sp>
    </p:spTree>
    <p:extLst>
      <p:ext uri="{BB962C8B-B14F-4D97-AF65-F5344CB8AC3E}">
        <p14:creationId xmlns:p14="http://schemas.microsoft.com/office/powerpoint/2010/main" val="154102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CF8914-C742-F5FB-B26C-43292EC95898}"/>
              </a:ext>
            </a:extLst>
          </p:cNvPr>
          <p:cNvPicPr>
            <a:picLocks noChangeAspect="1"/>
          </p:cNvPicPr>
          <p:nvPr/>
        </p:nvPicPr>
        <p:blipFill>
          <a:blip r:embed="rId2"/>
          <a:stretch>
            <a:fillRect/>
          </a:stretch>
        </p:blipFill>
        <p:spPr>
          <a:xfrm>
            <a:off x="2325119" y="1188720"/>
            <a:ext cx="7349495" cy="5049520"/>
          </a:xfrm>
          <a:prstGeom prst="rect">
            <a:avLst/>
          </a:prstGeom>
        </p:spPr>
      </p:pic>
      <p:sp>
        <p:nvSpPr>
          <p:cNvPr id="8" name="TextBox 7">
            <a:extLst>
              <a:ext uri="{FF2B5EF4-FFF2-40B4-BE49-F238E27FC236}">
                <a16:creationId xmlns:a16="http://schemas.microsoft.com/office/drawing/2014/main" id="{DDBA7799-2E0D-1A0C-092D-F155C8773E40}"/>
              </a:ext>
            </a:extLst>
          </p:cNvPr>
          <p:cNvSpPr txBox="1"/>
          <p:nvPr/>
        </p:nvSpPr>
        <p:spPr>
          <a:xfrm>
            <a:off x="2593734" y="296594"/>
            <a:ext cx="7080880" cy="646331"/>
          </a:xfrm>
          <a:prstGeom prst="rect">
            <a:avLst/>
          </a:prstGeom>
          <a:noFill/>
        </p:spPr>
        <p:txBody>
          <a:bodyPr wrap="square" rtlCol="0">
            <a:spAutoFit/>
          </a:bodyPr>
          <a:lstStyle/>
          <a:p>
            <a:r>
              <a:rPr lang="en-GB" sz="3600" b="1" dirty="0">
                <a:highlight>
                  <a:srgbClr val="FFFF00"/>
                </a:highlight>
              </a:rPr>
              <a:t>Championship rules for instructors</a:t>
            </a:r>
          </a:p>
        </p:txBody>
      </p:sp>
    </p:spTree>
    <p:extLst>
      <p:ext uri="{BB962C8B-B14F-4D97-AF65-F5344CB8AC3E}">
        <p14:creationId xmlns:p14="http://schemas.microsoft.com/office/powerpoint/2010/main" val="3761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8D2F8-C008-5639-8FCD-3A8180E07E9C}"/>
              </a:ext>
            </a:extLst>
          </p:cNvPr>
          <p:cNvSpPr txBox="1"/>
          <p:nvPr/>
        </p:nvSpPr>
        <p:spPr>
          <a:xfrm>
            <a:off x="304800" y="171377"/>
            <a:ext cx="11582400" cy="7144585"/>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3.</a:t>
            </a:r>
            <a:r>
              <a:rPr lang="en-GB" sz="1800" dirty="0">
                <a:solidFill>
                  <a:srgbClr val="000000"/>
                </a:solidFill>
                <a:effectLst/>
                <a:latin typeface="ArialMT"/>
                <a:ea typeface="Calibri" panose="020F0502020204030204" pitchFamily="34" charset="0"/>
                <a:cs typeface="ArialMT"/>
              </a:rPr>
              <a:t> Judging system: Either the Referee or the Judges can blow their whistle at any time if they see a point. Further to a whistle being blown the Referee will stop the bout and signal for both competitors to stand behind their line. Once this is done the referee will blow their whistle and signal their score, at this point all judges will do the same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eriod"/>
            </a:pPr>
            <a:r>
              <a:rPr lang="en-GB" sz="1800" b="1" dirty="0">
                <a:solidFill>
                  <a:srgbClr val="000000"/>
                </a:solidFill>
                <a:effectLst/>
                <a:latin typeface="ArialMT"/>
                <a:ea typeface="Calibri" panose="020F0502020204030204" pitchFamily="34" charset="0"/>
                <a:cs typeface="ArialMT"/>
              </a:rPr>
              <a:t>1</a:t>
            </a:r>
            <a:r>
              <a:rPr lang="en-GB" sz="1800" dirty="0">
                <a:solidFill>
                  <a:srgbClr val="000000"/>
                </a:solidFill>
                <a:effectLst/>
                <a:latin typeface="ArialMT"/>
                <a:ea typeface="Calibri" panose="020F0502020204030204" pitchFamily="34" charset="0"/>
                <a:cs typeface="ArialMT"/>
              </a:rPr>
              <a:t> </a:t>
            </a:r>
            <a:r>
              <a:rPr lang="en-GB" sz="1800" b="1" dirty="0">
                <a:solidFill>
                  <a:srgbClr val="000000"/>
                </a:solidFill>
                <a:effectLst/>
                <a:latin typeface="Arial-BoldMT"/>
                <a:ea typeface="Calibri" panose="020F0502020204030204" pitchFamily="34" charset="0"/>
                <a:cs typeface="Arial-BoldMT"/>
              </a:rPr>
              <a:t>Point </a:t>
            </a:r>
            <a:r>
              <a:rPr lang="en-GB" sz="1800" dirty="0">
                <a:solidFill>
                  <a:srgbClr val="000000"/>
                </a:solidFill>
                <a:effectLst/>
                <a:latin typeface="ArialMT"/>
                <a:ea typeface="Calibri" panose="020F0502020204030204" pitchFamily="34" charset="0"/>
                <a:cs typeface="ArialMT"/>
              </a:rPr>
              <a:t>- Hand raised vertically 1 finger point</a:t>
            </a:r>
          </a:p>
          <a:p>
            <a:pPr marL="342900" indent="-342900">
              <a:lnSpc>
                <a:spcPct val="107000"/>
              </a:lnSpc>
              <a:spcAft>
                <a:spcPts val="800"/>
              </a:spcAft>
              <a:buFontTx/>
              <a:buAutoNum type="alphaLcPeriod"/>
            </a:pPr>
            <a:r>
              <a:rPr lang="en-GB" sz="1800" b="1" dirty="0">
                <a:solidFill>
                  <a:srgbClr val="000000"/>
                </a:solidFill>
                <a:effectLst/>
                <a:latin typeface="ArialMT"/>
                <a:ea typeface="Calibri" panose="020F0502020204030204" pitchFamily="34" charset="0"/>
                <a:cs typeface="ArialMT"/>
              </a:rPr>
              <a:t>2</a:t>
            </a:r>
            <a:r>
              <a:rPr lang="en-GB" sz="1800" dirty="0">
                <a:solidFill>
                  <a:srgbClr val="000000"/>
                </a:solidFill>
                <a:effectLst/>
                <a:latin typeface="ArialMT"/>
                <a:ea typeface="Calibri" panose="020F0502020204030204" pitchFamily="34" charset="0"/>
                <a:cs typeface="ArialMT"/>
              </a:rPr>
              <a:t> </a:t>
            </a:r>
            <a:r>
              <a:rPr lang="en-GB" sz="1800" b="1" dirty="0">
                <a:solidFill>
                  <a:srgbClr val="000000"/>
                </a:solidFill>
                <a:effectLst/>
                <a:latin typeface="Arial-BoldMT"/>
                <a:ea typeface="Calibri" panose="020F0502020204030204" pitchFamily="34" charset="0"/>
                <a:cs typeface="Arial-BoldMT"/>
              </a:rPr>
              <a:t>Points </a:t>
            </a:r>
            <a:r>
              <a:rPr lang="en-GB" sz="1800" dirty="0">
                <a:solidFill>
                  <a:srgbClr val="000000"/>
                </a:solidFill>
                <a:effectLst/>
                <a:latin typeface="ArialMT"/>
                <a:ea typeface="Calibri" panose="020F0502020204030204" pitchFamily="34" charset="0"/>
                <a:cs typeface="ArialMT"/>
              </a:rPr>
              <a:t>- Hand raised vertically 2 finger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eriod"/>
            </a:pPr>
            <a:endParaRPr lang="en-GB" sz="1800" dirty="0">
              <a:solidFill>
                <a:srgbClr val="000000"/>
              </a:solidFill>
              <a:effectLst/>
              <a:latin typeface="ArialMT"/>
              <a:ea typeface="Calibri" panose="020F0502020204030204" pitchFamily="34" charset="0"/>
              <a:cs typeface="ArialMT"/>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1 point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a:t>
            </a:r>
            <a:r>
              <a:rPr lang="en-GB" dirty="0">
                <a:latin typeface="Calibri" panose="020F0502020204030204" pitchFamily="34" charset="0"/>
                <a:ea typeface="Calibri" panose="020F0502020204030204" pitchFamily="34" charset="0"/>
                <a:cs typeface="Times New Roman" panose="02020603050405020304" pitchFamily="18" charset="0"/>
              </a:rPr>
              <a:t>                                     1 point </a:t>
            </a:r>
            <a:r>
              <a:rPr lang="en-GB"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BLUE</a:t>
            </a:r>
            <a:r>
              <a:rPr lang="en-GB" dirty="0">
                <a:latin typeface="Calibri" panose="020F0502020204030204" pitchFamily="34" charset="0"/>
                <a:ea typeface="Calibri" panose="020F0502020204030204" pitchFamily="34" charset="0"/>
                <a:cs typeface="Times New Roman" panose="02020603050405020304" pitchFamily="18" charset="0"/>
              </a:rPr>
              <a:t>                                   2 points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a:t>
            </a:r>
            <a:r>
              <a:rPr lang="en-GB" dirty="0">
                <a:latin typeface="Calibri" panose="020F0502020204030204" pitchFamily="34" charset="0"/>
                <a:ea typeface="Calibri" panose="020F0502020204030204" pitchFamily="34" charset="0"/>
                <a:cs typeface="Times New Roman" panose="02020603050405020304" pitchFamily="18" charset="0"/>
              </a:rPr>
              <a:t>                               2 points </a:t>
            </a:r>
            <a:r>
              <a:rPr lang="en-GB"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BLUE </a:t>
            </a:r>
            <a:endParaRPr lang="en-GB"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c. </a:t>
            </a:r>
            <a:r>
              <a:rPr lang="en-GB" sz="1800" b="1" dirty="0">
                <a:solidFill>
                  <a:srgbClr val="000000"/>
                </a:solidFill>
                <a:effectLst/>
                <a:latin typeface="Arial-BoldMT"/>
                <a:ea typeface="Calibri" panose="020F0502020204030204" pitchFamily="34" charset="0"/>
                <a:cs typeface="Arial-BoldMT"/>
              </a:rPr>
              <a:t>No Point </a:t>
            </a:r>
            <a:r>
              <a:rPr lang="en-GB" sz="1800" dirty="0">
                <a:solidFill>
                  <a:srgbClr val="000000"/>
                </a:solidFill>
                <a:effectLst/>
                <a:latin typeface="ArialMT"/>
                <a:ea typeface="Calibri" panose="020F0502020204030204" pitchFamily="34" charset="0"/>
                <a:cs typeface="ArialMT"/>
              </a:rPr>
              <a:t>– Cross clenched fists in front of your stomach.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c. </a:t>
            </a:r>
            <a:r>
              <a:rPr lang="en-GB" sz="1800" b="1" dirty="0">
                <a:solidFill>
                  <a:srgbClr val="000000"/>
                </a:solidFill>
                <a:effectLst/>
                <a:latin typeface="Arial-BoldMT"/>
                <a:ea typeface="Calibri" panose="020F0502020204030204" pitchFamily="34" charset="0"/>
                <a:cs typeface="Arial-BoldMT"/>
              </a:rPr>
              <a:t>Couldn’t See </a:t>
            </a:r>
            <a:r>
              <a:rPr lang="en-GB" sz="1800" dirty="0">
                <a:solidFill>
                  <a:srgbClr val="000000"/>
                </a:solidFill>
                <a:effectLst/>
                <a:latin typeface="ArialMT"/>
                <a:ea typeface="Calibri" panose="020F0502020204030204" pitchFamily="34" charset="0"/>
                <a:cs typeface="ArialMT"/>
              </a:rPr>
              <a:t>- Cross clenched fists in front of your stomach.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d. </a:t>
            </a:r>
            <a:r>
              <a:rPr lang="en-GB" sz="1800" b="1" dirty="0">
                <a:solidFill>
                  <a:srgbClr val="000000"/>
                </a:solidFill>
                <a:effectLst/>
                <a:latin typeface="Arial-BoldMT"/>
                <a:ea typeface="Calibri" panose="020F0502020204030204" pitchFamily="34" charset="0"/>
                <a:cs typeface="Arial-BoldMT"/>
              </a:rPr>
              <a:t>To Heavy Contact </a:t>
            </a:r>
            <a:r>
              <a:rPr lang="en-GB" sz="1800" dirty="0">
                <a:solidFill>
                  <a:srgbClr val="000000"/>
                </a:solidFill>
                <a:effectLst/>
                <a:latin typeface="ArialMT"/>
                <a:ea typeface="Calibri" panose="020F0502020204030204" pitchFamily="34" charset="0"/>
                <a:cs typeface="ArialMT"/>
              </a:rPr>
              <a:t>– Point 1 finger to the floor with wristband colour corresponding to the competitor making contact.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C52964A-DD74-E5DB-036B-5CA51D3B5953}"/>
              </a:ext>
            </a:extLst>
          </p:cNvPr>
          <p:cNvPicPr>
            <a:picLocks noChangeAspect="1"/>
          </p:cNvPicPr>
          <p:nvPr/>
        </p:nvPicPr>
        <p:blipFill>
          <a:blip r:embed="rId2"/>
          <a:stretch>
            <a:fillRect/>
          </a:stretch>
        </p:blipFill>
        <p:spPr>
          <a:xfrm>
            <a:off x="132787" y="2332333"/>
            <a:ext cx="2432056" cy="2822672"/>
          </a:xfrm>
          <a:prstGeom prst="rect">
            <a:avLst/>
          </a:prstGeom>
        </p:spPr>
      </p:pic>
      <p:pic>
        <p:nvPicPr>
          <p:cNvPr id="7" name="Picture 6">
            <a:extLst>
              <a:ext uri="{FF2B5EF4-FFF2-40B4-BE49-F238E27FC236}">
                <a16:creationId xmlns:a16="http://schemas.microsoft.com/office/drawing/2014/main" id="{232B2E3D-E4A2-2EB5-D268-2548D4DA1C60}"/>
              </a:ext>
            </a:extLst>
          </p:cNvPr>
          <p:cNvPicPr>
            <a:picLocks noChangeAspect="1"/>
          </p:cNvPicPr>
          <p:nvPr/>
        </p:nvPicPr>
        <p:blipFill>
          <a:blip r:embed="rId3"/>
          <a:stretch>
            <a:fillRect/>
          </a:stretch>
        </p:blipFill>
        <p:spPr>
          <a:xfrm>
            <a:off x="3591358" y="2332331"/>
            <a:ext cx="2144499" cy="2822674"/>
          </a:xfrm>
          <a:prstGeom prst="rect">
            <a:avLst/>
          </a:prstGeom>
        </p:spPr>
      </p:pic>
      <p:pic>
        <p:nvPicPr>
          <p:cNvPr id="9" name="Picture 8">
            <a:extLst>
              <a:ext uri="{FF2B5EF4-FFF2-40B4-BE49-F238E27FC236}">
                <a16:creationId xmlns:a16="http://schemas.microsoft.com/office/drawing/2014/main" id="{8BC9754F-E7E7-A6A8-154D-35F9CDC89306}"/>
              </a:ext>
            </a:extLst>
          </p:cNvPr>
          <p:cNvPicPr>
            <a:picLocks noChangeAspect="1"/>
          </p:cNvPicPr>
          <p:nvPr/>
        </p:nvPicPr>
        <p:blipFill>
          <a:blip r:embed="rId4"/>
          <a:stretch>
            <a:fillRect/>
          </a:stretch>
        </p:blipFill>
        <p:spPr>
          <a:xfrm>
            <a:off x="6456145" y="2332331"/>
            <a:ext cx="2028653" cy="2822674"/>
          </a:xfrm>
          <a:prstGeom prst="rect">
            <a:avLst/>
          </a:prstGeom>
        </p:spPr>
      </p:pic>
      <p:pic>
        <p:nvPicPr>
          <p:cNvPr id="11" name="Picture 10">
            <a:extLst>
              <a:ext uri="{FF2B5EF4-FFF2-40B4-BE49-F238E27FC236}">
                <a16:creationId xmlns:a16="http://schemas.microsoft.com/office/drawing/2014/main" id="{7283ABDC-145B-9CC8-2F2B-1D27B760E80B}"/>
              </a:ext>
            </a:extLst>
          </p:cNvPr>
          <p:cNvPicPr>
            <a:picLocks noChangeAspect="1"/>
          </p:cNvPicPr>
          <p:nvPr/>
        </p:nvPicPr>
        <p:blipFill>
          <a:blip r:embed="rId5"/>
          <a:stretch>
            <a:fillRect/>
          </a:stretch>
        </p:blipFill>
        <p:spPr>
          <a:xfrm>
            <a:off x="9445124" y="2332330"/>
            <a:ext cx="1868147" cy="2822675"/>
          </a:xfrm>
          <a:prstGeom prst="rect">
            <a:avLst/>
          </a:prstGeom>
        </p:spPr>
      </p:pic>
    </p:spTree>
    <p:extLst>
      <p:ext uri="{BB962C8B-B14F-4D97-AF65-F5344CB8AC3E}">
        <p14:creationId xmlns:p14="http://schemas.microsoft.com/office/powerpoint/2010/main" val="190832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8D2F8-C008-5639-8FCD-3A8180E07E9C}"/>
              </a:ext>
            </a:extLst>
          </p:cNvPr>
          <p:cNvSpPr txBox="1"/>
          <p:nvPr/>
        </p:nvSpPr>
        <p:spPr>
          <a:xfrm>
            <a:off x="304800" y="171377"/>
            <a:ext cx="11582400" cy="5856540"/>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c. </a:t>
            </a:r>
            <a:r>
              <a:rPr lang="en-GB" sz="1800" b="1" dirty="0">
                <a:solidFill>
                  <a:srgbClr val="000000"/>
                </a:solidFill>
                <a:effectLst/>
                <a:latin typeface="Arial-BoldMT"/>
                <a:ea typeface="Calibri" panose="020F0502020204030204" pitchFamily="34" charset="0"/>
                <a:cs typeface="Arial-BoldMT"/>
              </a:rPr>
              <a:t>No Point </a:t>
            </a:r>
            <a:r>
              <a:rPr lang="en-GB" sz="1800" dirty="0">
                <a:solidFill>
                  <a:srgbClr val="000000"/>
                </a:solidFill>
                <a:effectLst/>
                <a:latin typeface="ArialMT"/>
                <a:ea typeface="Calibri" panose="020F0502020204030204" pitchFamily="34" charset="0"/>
                <a:cs typeface="ArialMT"/>
              </a:rPr>
              <a:t>– Cross clenched fists in front of your stomach.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c. </a:t>
            </a:r>
            <a:r>
              <a:rPr lang="en-GB" sz="1800" b="1" dirty="0">
                <a:solidFill>
                  <a:srgbClr val="000000"/>
                </a:solidFill>
                <a:effectLst/>
                <a:latin typeface="Arial-BoldMT"/>
                <a:ea typeface="Calibri" panose="020F0502020204030204" pitchFamily="34" charset="0"/>
                <a:cs typeface="Arial-BoldMT"/>
              </a:rPr>
              <a:t>Couldn’t See </a:t>
            </a:r>
            <a:r>
              <a:rPr lang="en-GB" sz="1800" dirty="0">
                <a:solidFill>
                  <a:srgbClr val="000000"/>
                </a:solidFill>
                <a:effectLst/>
                <a:latin typeface="ArialMT"/>
                <a:ea typeface="Calibri" panose="020F0502020204030204" pitchFamily="34" charset="0"/>
                <a:cs typeface="ArialMT"/>
              </a:rPr>
              <a:t>- Cross clenched fists in front of your stomach.</a:t>
            </a: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d. </a:t>
            </a:r>
            <a:r>
              <a:rPr lang="en-GB" sz="1800" b="1" dirty="0">
                <a:solidFill>
                  <a:srgbClr val="000000"/>
                </a:solidFill>
                <a:effectLst/>
                <a:latin typeface="Arial-BoldMT"/>
                <a:ea typeface="Calibri" panose="020F0502020204030204" pitchFamily="34" charset="0"/>
                <a:cs typeface="Arial-BoldMT"/>
              </a:rPr>
              <a:t>To Heavy Contact </a:t>
            </a:r>
            <a:r>
              <a:rPr lang="en-GB" sz="1800" dirty="0">
                <a:solidFill>
                  <a:srgbClr val="000000"/>
                </a:solidFill>
                <a:effectLst/>
                <a:latin typeface="ArialMT"/>
                <a:ea typeface="Calibri" panose="020F0502020204030204" pitchFamily="34" charset="0"/>
                <a:cs typeface="ArialMT"/>
              </a:rPr>
              <a:t>– Point 1 finger to the floor with wristband colour corresponding to the competitor making contact.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2F82D96-F9C6-73A9-5E02-F86D9321F372}"/>
              </a:ext>
            </a:extLst>
          </p:cNvPr>
          <p:cNvPicPr>
            <a:picLocks noChangeAspect="1"/>
          </p:cNvPicPr>
          <p:nvPr/>
        </p:nvPicPr>
        <p:blipFill>
          <a:blip r:embed="rId2"/>
          <a:stretch>
            <a:fillRect/>
          </a:stretch>
        </p:blipFill>
        <p:spPr>
          <a:xfrm>
            <a:off x="2873311" y="1087707"/>
            <a:ext cx="2660714" cy="3483615"/>
          </a:xfrm>
          <a:prstGeom prst="rect">
            <a:avLst/>
          </a:prstGeom>
        </p:spPr>
      </p:pic>
    </p:spTree>
    <p:extLst>
      <p:ext uri="{BB962C8B-B14F-4D97-AF65-F5344CB8AC3E}">
        <p14:creationId xmlns:p14="http://schemas.microsoft.com/office/powerpoint/2010/main" val="14738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8D2F8-C008-5639-8FCD-3A8180E07E9C}"/>
              </a:ext>
            </a:extLst>
          </p:cNvPr>
          <p:cNvSpPr txBox="1"/>
          <p:nvPr/>
        </p:nvSpPr>
        <p:spPr>
          <a:xfrm>
            <a:off x="304800" y="171377"/>
            <a:ext cx="11582400" cy="4764061"/>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4.</a:t>
            </a:r>
            <a:r>
              <a:rPr lang="en-GB" sz="1800" dirty="0">
                <a:solidFill>
                  <a:srgbClr val="000000"/>
                </a:solidFill>
                <a:effectLst/>
                <a:latin typeface="ArialMT"/>
                <a:ea typeface="Calibri" panose="020F0502020204030204" pitchFamily="34" charset="0"/>
                <a:cs typeface="ArialMT"/>
              </a:rPr>
              <a:t> Score card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a. 1 points for controlled kick to the head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b. 1 point for controlled kick to the body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8C39C93-4673-9A73-13E8-75509361B20B}"/>
              </a:ext>
            </a:extLst>
          </p:cNvPr>
          <p:cNvPicPr>
            <a:picLocks noChangeAspect="1"/>
          </p:cNvPicPr>
          <p:nvPr/>
        </p:nvPicPr>
        <p:blipFill>
          <a:blip r:embed="rId2"/>
          <a:stretch>
            <a:fillRect/>
          </a:stretch>
        </p:blipFill>
        <p:spPr>
          <a:xfrm>
            <a:off x="523789" y="1444541"/>
            <a:ext cx="4648286" cy="4497771"/>
          </a:xfrm>
          <a:prstGeom prst="rect">
            <a:avLst/>
          </a:prstGeom>
        </p:spPr>
      </p:pic>
    </p:spTree>
    <p:extLst>
      <p:ext uri="{BB962C8B-B14F-4D97-AF65-F5344CB8AC3E}">
        <p14:creationId xmlns:p14="http://schemas.microsoft.com/office/powerpoint/2010/main" val="150693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8D2F8-C008-5639-8FCD-3A8180E07E9C}"/>
              </a:ext>
            </a:extLst>
          </p:cNvPr>
          <p:cNvSpPr txBox="1"/>
          <p:nvPr/>
        </p:nvSpPr>
        <p:spPr>
          <a:xfrm>
            <a:off x="304800" y="171377"/>
            <a:ext cx="11582400" cy="5561972"/>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4.</a:t>
            </a:r>
            <a:r>
              <a:rPr lang="en-GB" sz="1800" dirty="0">
                <a:solidFill>
                  <a:srgbClr val="000000"/>
                </a:solidFill>
                <a:effectLst/>
                <a:latin typeface="ArialMT"/>
                <a:ea typeface="Calibri" panose="020F0502020204030204" pitchFamily="34" charset="0"/>
                <a:cs typeface="ArialMT"/>
              </a:rPr>
              <a:t> Score card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solidFill>
                  <a:srgbClr val="000000"/>
                </a:solidFill>
                <a:effectLst/>
                <a:latin typeface="ArialMT"/>
                <a:ea typeface="Calibri" panose="020F0502020204030204" pitchFamily="34" charset="0"/>
                <a:cs typeface="ArialMT"/>
              </a:rPr>
              <a:t>c</a:t>
            </a:r>
            <a:r>
              <a:rPr lang="en-GB" sz="1800" dirty="0">
                <a:solidFill>
                  <a:srgbClr val="000000"/>
                </a:solidFill>
                <a:effectLst/>
                <a:latin typeface="ArialMT"/>
                <a:ea typeface="Calibri" panose="020F0502020204030204" pitchFamily="34" charset="0"/>
                <a:cs typeface="ArialMT"/>
              </a:rPr>
              <a:t>. 1 point for controlled punch/back fist to the body</a:t>
            </a: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d. 1 point for controlled punch/back fist to the head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ArialMT"/>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BC6236C-3158-B70C-18EC-0633316E1FE4}"/>
              </a:ext>
            </a:extLst>
          </p:cNvPr>
          <p:cNvPicPr>
            <a:picLocks noChangeAspect="1"/>
          </p:cNvPicPr>
          <p:nvPr/>
        </p:nvPicPr>
        <p:blipFill>
          <a:blip r:embed="rId2"/>
          <a:stretch>
            <a:fillRect/>
          </a:stretch>
        </p:blipFill>
        <p:spPr>
          <a:xfrm>
            <a:off x="679663" y="2330322"/>
            <a:ext cx="2597036" cy="3356104"/>
          </a:xfrm>
          <a:prstGeom prst="rect">
            <a:avLst/>
          </a:prstGeom>
        </p:spPr>
      </p:pic>
      <p:pic>
        <p:nvPicPr>
          <p:cNvPr id="7" name="Picture 6">
            <a:extLst>
              <a:ext uri="{FF2B5EF4-FFF2-40B4-BE49-F238E27FC236}">
                <a16:creationId xmlns:a16="http://schemas.microsoft.com/office/drawing/2014/main" id="{5F6EF348-97BA-0E16-7B48-08AC105851AC}"/>
              </a:ext>
            </a:extLst>
          </p:cNvPr>
          <p:cNvPicPr>
            <a:picLocks noChangeAspect="1"/>
          </p:cNvPicPr>
          <p:nvPr/>
        </p:nvPicPr>
        <p:blipFill>
          <a:blip r:embed="rId3"/>
          <a:stretch>
            <a:fillRect/>
          </a:stretch>
        </p:blipFill>
        <p:spPr>
          <a:xfrm>
            <a:off x="4232587" y="2330322"/>
            <a:ext cx="3568883" cy="3359323"/>
          </a:xfrm>
          <a:prstGeom prst="rect">
            <a:avLst/>
          </a:prstGeom>
        </p:spPr>
      </p:pic>
    </p:spTree>
    <p:extLst>
      <p:ext uri="{BB962C8B-B14F-4D97-AF65-F5344CB8AC3E}">
        <p14:creationId xmlns:p14="http://schemas.microsoft.com/office/powerpoint/2010/main" val="41919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8D2F8-C008-5639-8FCD-3A8180E07E9C}"/>
              </a:ext>
            </a:extLst>
          </p:cNvPr>
          <p:cNvSpPr txBox="1"/>
          <p:nvPr/>
        </p:nvSpPr>
        <p:spPr>
          <a:xfrm>
            <a:off x="304800" y="123752"/>
            <a:ext cx="11582400" cy="3168240"/>
          </a:xfrm>
          <a:prstGeom prst="rect">
            <a:avLst/>
          </a:prstGeom>
          <a:noFill/>
        </p:spPr>
        <p:txBody>
          <a:bodyPr wrap="square">
            <a:spAutoFit/>
          </a:bodyPr>
          <a:lstStyle/>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e. 2 point for controlled jump kick with both feet off the floor,</a:t>
            </a: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BF8CE28-CC36-6CA4-237D-F6E4AA5C522C}"/>
              </a:ext>
            </a:extLst>
          </p:cNvPr>
          <p:cNvPicPr>
            <a:picLocks noChangeAspect="1"/>
          </p:cNvPicPr>
          <p:nvPr/>
        </p:nvPicPr>
        <p:blipFill>
          <a:blip r:embed="rId2"/>
          <a:stretch>
            <a:fillRect/>
          </a:stretch>
        </p:blipFill>
        <p:spPr>
          <a:xfrm>
            <a:off x="2165234" y="1583025"/>
            <a:ext cx="3654541" cy="4840904"/>
          </a:xfrm>
          <a:prstGeom prst="rect">
            <a:avLst/>
          </a:prstGeom>
        </p:spPr>
      </p:pic>
    </p:spTree>
    <p:extLst>
      <p:ext uri="{BB962C8B-B14F-4D97-AF65-F5344CB8AC3E}">
        <p14:creationId xmlns:p14="http://schemas.microsoft.com/office/powerpoint/2010/main" val="109166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8D2F8-C008-5639-8FCD-3A8180E07E9C}"/>
              </a:ext>
            </a:extLst>
          </p:cNvPr>
          <p:cNvSpPr txBox="1"/>
          <p:nvPr/>
        </p:nvSpPr>
        <p:spPr>
          <a:xfrm>
            <a:off x="304800" y="438077"/>
            <a:ext cx="11582400" cy="373757"/>
          </a:xfrm>
          <a:prstGeom prst="rect">
            <a:avLst/>
          </a:prstGeom>
          <a:noFill/>
        </p:spPr>
        <p:txBody>
          <a:bodyPr wrap="square">
            <a:spAutoFit/>
          </a:bodyPr>
          <a:lstStyle/>
          <a:p>
            <a:pPr>
              <a:lnSpc>
                <a:spcPct val="107000"/>
              </a:lnSpc>
              <a:spcAft>
                <a:spcPts val="800"/>
              </a:spcAft>
            </a:pPr>
            <a:r>
              <a:rPr lang="en-GB" sz="1800">
                <a:solidFill>
                  <a:srgbClr val="000000"/>
                </a:solidFill>
                <a:effectLst/>
                <a:latin typeface="ArialMT"/>
                <a:ea typeface="Calibri" panose="020F0502020204030204" pitchFamily="34" charset="0"/>
                <a:cs typeface="ArialMT"/>
              </a:rPr>
              <a:t>f. 2 points for blocking and counter (counter can be with a punch or kick)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1821148-AB75-79D1-589E-A177A83E4D5A}"/>
              </a:ext>
            </a:extLst>
          </p:cNvPr>
          <p:cNvPicPr>
            <a:picLocks noChangeAspect="1"/>
          </p:cNvPicPr>
          <p:nvPr/>
        </p:nvPicPr>
        <p:blipFill>
          <a:blip r:embed="rId2"/>
          <a:stretch>
            <a:fillRect/>
          </a:stretch>
        </p:blipFill>
        <p:spPr>
          <a:xfrm>
            <a:off x="1971675" y="1215958"/>
            <a:ext cx="4235449" cy="4132647"/>
          </a:xfrm>
          <a:prstGeom prst="rect">
            <a:avLst/>
          </a:prstGeom>
        </p:spPr>
      </p:pic>
      <p:sp>
        <p:nvSpPr>
          <p:cNvPr id="10" name="TextBox 9">
            <a:extLst>
              <a:ext uri="{FF2B5EF4-FFF2-40B4-BE49-F238E27FC236}">
                <a16:creationId xmlns:a16="http://schemas.microsoft.com/office/drawing/2014/main" id="{2AF3E868-6D3D-776A-BBB9-A7D185EF0603}"/>
              </a:ext>
            </a:extLst>
          </p:cNvPr>
          <p:cNvSpPr txBox="1"/>
          <p:nvPr/>
        </p:nvSpPr>
        <p:spPr>
          <a:xfrm>
            <a:off x="619124" y="5884765"/>
            <a:ext cx="7839075" cy="774507"/>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g. 10 points maximum for winner, must win by two clear points</a:t>
            </a:r>
          </a:p>
          <a:p>
            <a:pPr>
              <a:lnSpc>
                <a:spcPct val="107000"/>
              </a:lnSpc>
              <a:spcAft>
                <a:spcPts val="800"/>
              </a:spcAft>
            </a:pPr>
            <a:r>
              <a:rPr lang="en-GB" dirty="0">
                <a:solidFill>
                  <a:srgbClr val="000000"/>
                </a:solidFill>
                <a:latin typeface="ArialMT"/>
                <a:ea typeface="Calibri" panose="020F0502020204030204" pitchFamily="34" charset="0"/>
                <a:cs typeface="Times New Roman" panose="02020603050405020304" pitchFamily="18" charset="0"/>
              </a:rPr>
              <a:t>h. </a:t>
            </a:r>
            <a:r>
              <a:rPr lang="en-GB" b="1" dirty="0">
                <a:solidFill>
                  <a:srgbClr val="000000"/>
                </a:solidFill>
                <a:latin typeface="ArialMT"/>
                <a:ea typeface="Calibri" panose="020F0502020204030204" pitchFamily="34" charset="0"/>
                <a:cs typeface="Times New Roman" panose="02020603050405020304" pitchFamily="18" charset="0"/>
              </a:rPr>
              <a:t>A point will only be awarded on a majority of 3 out of 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5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345EF2-C899-6122-051E-DA0BC211CB61}"/>
              </a:ext>
            </a:extLst>
          </p:cNvPr>
          <p:cNvSpPr txBox="1"/>
          <p:nvPr/>
        </p:nvSpPr>
        <p:spPr>
          <a:xfrm>
            <a:off x="247650" y="490924"/>
            <a:ext cx="11944350" cy="5047216"/>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5.</a:t>
            </a:r>
            <a:r>
              <a:rPr lang="en-GB" sz="1800" dirty="0">
                <a:solidFill>
                  <a:srgbClr val="000000"/>
                </a:solidFill>
                <a:effectLst/>
                <a:latin typeface="ArialMT"/>
                <a:ea typeface="Calibri" panose="020F0502020204030204" pitchFamily="34" charset="0"/>
                <a:cs typeface="ArialMT"/>
              </a:rPr>
              <a:t> Fight duration will be 1.5 mins for under 18s and 2 minutes for over 18s, if competitors have drawn then the next point scored will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ArialMT"/>
                <a:ea typeface="Calibri" panose="020F0502020204030204" pitchFamily="34" charset="0"/>
                <a:cs typeface="ArialMT"/>
              </a:rPr>
              <a:t>determine the winner.</a:t>
            </a:r>
          </a:p>
          <a:p>
            <a:pPr>
              <a:lnSpc>
                <a:spcPct val="107000"/>
              </a:lnSpc>
              <a:spcAft>
                <a:spcPts val="800"/>
              </a:spcAft>
            </a:pPr>
            <a:r>
              <a:rPr lang="en-GB" b="1" dirty="0">
                <a:solidFill>
                  <a:srgbClr val="000000"/>
                </a:solidFill>
                <a:latin typeface="ArialMT"/>
                <a:ea typeface="Calibri" panose="020F0502020204030204" pitchFamily="34" charset="0"/>
                <a:cs typeface="Times New Roman" panose="02020603050405020304" pitchFamily="18" charset="0"/>
              </a:rPr>
              <a:t>6. </a:t>
            </a:r>
            <a:r>
              <a:rPr lang="en-GB" dirty="0">
                <a:solidFill>
                  <a:srgbClr val="000000"/>
                </a:solidFill>
                <a:latin typeface="ArialMT"/>
                <a:ea typeface="Calibri" panose="020F0502020204030204" pitchFamily="34" charset="0"/>
                <a:cs typeface="Times New Roman" panose="02020603050405020304" pitchFamily="18" charset="0"/>
              </a:rPr>
              <a:t>All competitors MUST </a:t>
            </a:r>
            <a:r>
              <a:rPr lang="en-GB" dirty="0" err="1">
                <a:solidFill>
                  <a:srgbClr val="000000"/>
                </a:solidFill>
                <a:latin typeface="ArialMT"/>
                <a:ea typeface="Calibri" panose="020F0502020204030204" pitchFamily="34" charset="0"/>
                <a:cs typeface="Times New Roman" panose="02020603050405020304" pitchFamily="18" charset="0"/>
              </a:rPr>
              <a:t>kee</a:t>
            </a:r>
            <a:r>
              <a:rPr lang="en-GB" dirty="0">
                <a:solidFill>
                  <a:srgbClr val="000000"/>
                </a:solidFill>
                <a:latin typeface="ArialMT"/>
                <a:ea typeface="Calibri" panose="020F0502020204030204" pitchFamily="34" charset="0"/>
                <a:cs typeface="Times New Roman" panose="02020603050405020304" pitchFamily="18" charset="0"/>
              </a:rPr>
              <a:t>-hap to score. Regardless of technique </a:t>
            </a:r>
            <a:r>
              <a:rPr lang="en-GB" b="1" dirty="0">
                <a:solidFill>
                  <a:srgbClr val="000000"/>
                </a:solidFill>
                <a:latin typeface="ArialMT"/>
                <a:ea typeface="Calibri" panose="020F0502020204030204" pitchFamily="34" charset="0"/>
                <a:cs typeface="Times New Roman" panose="02020603050405020304" pitchFamily="18" charset="0"/>
              </a:rPr>
              <a:t>NO KE-HAP NO SCORE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latin typeface="ArialMT"/>
                <a:ea typeface="Calibri" panose="020F0502020204030204" pitchFamily="34" charset="0"/>
                <a:cs typeface="ArialMT"/>
              </a:rPr>
              <a:t>7</a:t>
            </a:r>
            <a:r>
              <a:rPr lang="en-GB" sz="1800" b="1" dirty="0">
                <a:solidFill>
                  <a:srgbClr val="000000"/>
                </a:solidFill>
                <a:effectLst/>
                <a:latin typeface="ArialMT"/>
                <a:ea typeface="Calibri" panose="020F0502020204030204" pitchFamily="34" charset="0"/>
                <a:cs typeface="ArialMT"/>
              </a:rPr>
              <a:t>.</a:t>
            </a:r>
            <a:r>
              <a:rPr lang="en-GB" sz="1800" dirty="0">
                <a:solidFill>
                  <a:srgbClr val="000000"/>
                </a:solidFill>
                <a:effectLst/>
                <a:latin typeface="ArialMT"/>
                <a:ea typeface="Calibri" panose="020F0502020204030204" pitchFamily="34" charset="0"/>
                <a:cs typeface="ArialMT"/>
              </a:rPr>
              <a:t> Warnings or disqualification will be given if any of the following occur: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a. Sweeping of the competitors leg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b. Any intentional contact is given; this will result in instant disqualification.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c. Excessive contact, especially to the face e.g. which draws blood WILL lead to 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disqualification (bleeding from the nose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latin typeface="ArialMT"/>
                <a:ea typeface="Calibri" panose="020F0502020204030204" pitchFamily="34" charset="0"/>
                <a:cs typeface="ArialMT"/>
              </a:rPr>
              <a:t>8</a:t>
            </a:r>
            <a:r>
              <a:rPr lang="en-GB" sz="1800" b="1" dirty="0">
                <a:solidFill>
                  <a:srgbClr val="000000"/>
                </a:solidFill>
                <a:effectLst/>
                <a:latin typeface="ArialMT"/>
                <a:ea typeface="Calibri" panose="020F0502020204030204" pitchFamily="34" charset="0"/>
                <a:cs typeface="ArialMT"/>
              </a:rPr>
              <a:t>.</a:t>
            </a:r>
            <a:r>
              <a:rPr lang="en-GB" sz="1800" dirty="0">
                <a:solidFill>
                  <a:srgbClr val="000000"/>
                </a:solidFill>
                <a:effectLst/>
                <a:latin typeface="ArialMT"/>
                <a:ea typeface="Calibri" panose="020F0502020204030204" pitchFamily="34" charset="0"/>
                <a:cs typeface="ArialMT"/>
              </a:rPr>
              <a:t> Angry and uncontrolled competitors which have had two warnings will be stopped and disqualified by the centre ring judges to prevent the opponent getting injured. You will get warnings for using unsighted techniques e.g. spinning back fist, kicks below the belt, attacks to the back or the back of the head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latin typeface="ArialMT"/>
                <a:ea typeface="Calibri" panose="020F0502020204030204" pitchFamily="34" charset="0"/>
                <a:cs typeface="ArialMT"/>
              </a:rPr>
              <a:t>9</a:t>
            </a:r>
            <a:r>
              <a:rPr lang="en-GB" sz="1800" b="1" dirty="0">
                <a:solidFill>
                  <a:srgbClr val="000000"/>
                </a:solidFill>
                <a:effectLst/>
                <a:latin typeface="ArialMT"/>
                <a:ea typeface="Calibri" panose="020F0502020204030204" pitchFamily="34" charset="0"/>
                <a:cs typeface="ArialMT"/>
              </a:rPr>
              <a:t>.</a:t>
            </a:r>
            <a:r>
              <a:rPr lang="en-GB" sz="1800" dirty="0">
                <a:solidFill>
                  <a:srgbClr val="000000"/>
                </a:solidFill>
                <a:effectLst/>
                <a:latin typeface="ArialMT"/>
                <a:ea typeface="Calibri" panose="020F0502020204030204" pitchFamily="34" charset="0"/>
                <a:cs typeface="ArialMT"/>
              </a:rPr>
              <a:t> Team Sparring (When applicable) – Teams of 1 lady and 3 men which must be over 18. All 4 team members will fight one fighter from the opposition team (Male v Male and Female v Female). Teams will be added to a Free fighting grid and will compete through to the final.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846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E3E84-D2B3-8392-FB03-7CCFF2F77CFC}"/>
              </a:ext>
            </a:extLst>
          </p:cNvPr>
          <p:cNvSpPr txBox="1"/>
          <p:nvPr/>
        </p:nvSpPr>
        <p:spPr>
          <a:xfrm>
            <a:off x="3581400" y="504825"/>
            <a:ext cx="3676650" cy="769441"/>
          </a:xfrm>
          <a:prstGeom prst="rect">
            <a:avLst/>
          </a:prstGeom>
          <a:noFill/>
        </p:spPr>
        <p:txBody>
          <a:bodyPr wrap="square" rtlCol="0">
            <a:spAutoFit/>
          </a:bodyPr>
          <a:lstStyle/>
          <a:p>
            <a:r>
              <a:rPr lang="en-GB" sz="4400" b="1" dirty="0"/>
              <a:t>Introduction</a:t>
            </a:r>
          </a:p>
        </p:txBody>
      </p:sp>
      <p:sp>
        <p:nvSpPr>
          <p:cNvPr id="3" name="TextBox 2">
            <a:extLst>
              <a:ext uri="{FF2B5EF4-FFF2-40B4-BE49-F238E27FC236}">
                <a16:creationId xmlns:a16="http://schemas.microsoft.com/office/drawing/2014/main" id="{3212BEF0-E2AC-F419-05A7-F5A03C9F2F89}"/>
              </a:ext>
            </a:extLst>
          </p:cNvPr>
          <p:cNvSpPr txBox="1"/>
          <p:nvPr/>
        </p:nvSpPr>
        <p:spPr>
          <a:xfrm>
            <a:off x="0" y="2085975"/>
            <a:ext cx="11591925" cy="4401205"/>
          </a:xfrm>
          <a:prstGeom prst="rect">
            <a:avLst/>
          </a:prstGeom>
          <a:noFill/>
        </p:spPr>
        <p:txBody>
          <a:bodyPr wrap="square" rtlCol="0">
            <a:spAutoFit/>
          </a:bodyPr>
          <a:lstStyle/>
          <a:p>
            <a:r>
              <a:rPr lang="en-GB" dirty="0"/>
              <a:t>Warriors Assemble is about TSD clubs coming together and giving back to our community</a:t>
            </a:r>
          </a:p>
          <a:p>
            <a:endParaRPr lang="en-GB" dirty="0"/>
          </a:p>
          <a:p>
            <a:r>
              <a:rPr lang="en-GB" dirty="0"/>
              <a:t>REMEMBER this is a FREE event, Zi </a:t>
            </a:r>
            <a:r>
              <a:rPr lang="en-GB" dirty="0" err="1"/>
              <a:t>Shiying</a:t>
            </a:r>
            <a:r>
              <a:rPr lang="en-GB" dirty="0"/>
              <a:t> Tang Soo Do have spent months and months fundraising to make this day possible. This is only our </a:t>
            </a:r>
            <a:r>
              <a:rPr lang="en-GB" dirty="0">
                <a:highlight>
                  <a:srgbClr val="FFFF00"/>
                </a:highlight>
              </a:rPr>
              <a:t>SECOND</a:t>
            </a:r>
            <a:r>
              <a:rPr lang="en-GB" dirty="0"/>
              <a:t> championship, and we would really like it to be remembered for the </a:t>
            </a:r>
            <a:r>
              <a:rPr lang="en-GB" dirty="0">
                <a:highlight>
                  <a:srgbClr val="FFFF00"/>
                </a:highlight>
              </a:rPr>
              <a:t>right reasons </a:t>
            </a:r>
            <a:r>
              <a:rPr lang="en-GB" dirty="0">
                <a:sym typeface="Wingdings" panose="05000000000000000000" pitchFamily="2" charset="2"/>
              </a:rPr>
              <a:t></a:t>
            </a:r>
          </a:p>
          <a:p>
            <a:endParaRPr lang="en-GB" dirty="0">
              <a:sym typeface="Wingdings" panose="05000000000000000000" pitchFamily="2" charset="2"/>
            </a:endParaRPr>
          </a:p>
          <a:p>
            <a:r>
              <a:rPr lang="en-GB" dirty="0">
                <a:sym typeface="Wingdings" panose="05000000000000000000" pitchFamily="2" charset="2"/>
              </a:rPr>
              <a:t>Please support us on the day ensuring all events are SAFE and FAIR. We have first aid cover for the event, but we really hope this is not required.</a:t>
            </a:r>
          </a:p>
          <a:p>
            <a:endParaRPr lang="en-GB" dirty="0">
              <a:sym typeface="Wingdings" panose="05000000000000000000" pitchFamily="2" charset="2"/>
            </a:endParaRPr>
          </a:p>
          <a:p>
            <a:r>
              <a:rPr lang="en-GB" dirty="0">
                <a:sym typeface="Wingdings" panose="05000000000000000000" pitchFamily="2" charset="2"/>
              </a:rPr>
              <a:t>We just want everyone to have a great day, make new friends and lets not forget we are giving food to our local foodbank.</a:t>
            </a:r>
          </a:p>
          <a:p>
            <a:endParaRPr lang="en-GB" dirty="0">
              <a:sym typeface="Wingdings" panose="05000000000000000000" pitchFamily="2" charset="2"/>
            </a:endParaRPr>
          </a:p>
          <a:p>
            <a:r>
              <a:rPr lang="en-GB" sz="2400" b="1" dirty="0">
                <a:sym typeface="Wingdings" panose="05000000000000000000" pitchFamily="2" charset="2"/>
              </a:rPr>
              <a:t>                                                   This is a Charitable, Non-profit event</a:t>
            </a:r>
            <a:r>
              <a:rPr lang="en-GB" sz="2400" b="1" dirty="0"/>
              <a:t> </a:t>
            </a:r>
            <a:r>
              <a:rPr lang="en-GB" sz="10000" b="1" dirty="0">
                <a:highlight>
                  <a:srgbClr val="FFFF00"/>
                </a:highlight>
                <a:sym typeface="Wingdings" panose="05000000000000000000" pitchFamily="2" charset="2"/>
              </a:rPr>
              <a:t></a:t>
            </a:r>
            <a:endParaRPr lang="en-GB" sz="10000" b="1" dirty="0">
              <a:highlight>
                <a:srgbClr val="FFFF00"/>
              </a:highlight>
            </a:endParaRPr>
          </a:p>
        </p:txBody>
      </p:sp>
    </p:spTree>
    <p:extLst>
      <p:ext uri="{BB962C8B-B14F-4D97-AF65-F5344CB8AC3E}">
        <p14:creationId xmlns:p14="http://schemas.microsoft.com/office/powerpoint/2010/main" val="94180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E3E84-D2B3-8392-FB03-7CCFF2F77CFC}"/>
              </a:ext>
            </a:extLst>
          </p:cNvPr>
          <p:cNvSpPr txBox="1"/>
          <p:nvPr/>
        </p:nvSpPr>
        <p:spPr>
          <a:xfrm>
            <a:off x="3600450" y="2238375"/>
            <a:ext cx="6477000" cy="1446550"/>
          </a:xfrm>
          <a:prstGeom prst="rect">
            <a:avLst/>
          </a:prstGeom>
          <a:noFill/>
        </p:spPr>
        <p:txBody>
          <a:bodyPr wrap="square" rtlCol="0">
            <a:spAutoFit/>
          </a:bodyPr>
          <a:lstStyle/>
          <a:p>
            <a:r>
              <a:rPr lang="en-GB" sz="8800" b="1" dirty="0"/>
              <a:t>HYUNGS</a:t>
            </a:r>
          </a:p>
        </p:txBody>
      </p:sp>
    </p:spTree>
    <p:extLst>
      <p:ext uri="{BB962C8B-B14F-4D97-AF65-F5344CB8AC3E}">
        <p14:creationId xmlns:p14="http://schemas.microsoft.com/office/powerpoint/2010/main" val="180756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A55444-30F7-D002-F308-3F0768FABC86}"/>
              </a:ext>
            </a:extLst>
          </p:cNvPr>
          <p:cNvSpPr txBox="1"/>
          <p:nvPr/>
        </p:nvSpPr>
        <p:spPr>
          <a:xfrm>
            <a:off x="219074" y="1053574"/>
            <a:ext cx="12277725" cy="5354992"/>
          </a:xfrm>
          <a:prstGeom prst="rect">
            <a:avLst/>
          </a:prstGeom>
          <a:noFill/>
        </p:spPr>
        <p:txBody>
          <a:bodyPr wrap="square">
            <a:spAutoFit/>
          </a:bodyPr>
          <a:lstStyle/>
          <a:p>
            <a:pPr marL="342900" indent="-342900">
              <a:lnSpc>
                <a:spcPct val="107000"/>
              </a:lnSpc>
              <a:spcAft>
                <a:spcPts val="800"/>
              </a:spcAft>
              <a:buAutoNum type="arabicPeriod"/>
            </a:pPr>
            <a:r>
              <a:rPr lang="en-GB" sz="1800" dirty="0">
                <a:solidFill>
                  <a:srgbClr val="000000"/>
                </a:solidFill>
                <a:effectLst/>
                <a:latin typeface="ArialMT"/>
                <a:ea typeface="Calibri" panose="020F0502020204030204" pitchFamily="34" charset="0"/>
                <a:cs typeface="ArialMT"/>
              </a:rPr>
              <a:t>Scoring system: </a:t>
            </a:r>
          </a:p>
          <a:p>
            <a:pPr>
              <a:lnSpc>
                <a:spcPct val="107000"/>
              </a:lnSpc>
              <a:spcAft>
                <a:spcPts val="800"/>
              </a:spcAft>
            </a:pPr>
            <a:r>
              <a:rPr lang="en-GB" dirty="0">
                <a:solidFill>
                  <a:srgbClr val="000000"/>
                </a:solidFill>
                <a:latin typeface="ArialMT"/>
                <a:ea typeface="Calibri" panose="020F0502020204030204" pitchFamily="34" charset="0"/>
                <a:cs typeface="ArialMT"/>
              </a:rPr>
              <a:t>	</a:t>
            </a:r>
            <a:r>
              <a:rPr lang="en-GB" sz="1800" b="1" dirty="0">
                <a:solidFill>
                  <a:srgbClr val="000000"/>
                </a:solidFill>
                <a:effectLst/>
                <a:highlight>
                  <a:srgbClr val="FFFF00"/>
                </a:highlight>
                <a:latin typeface="ArialMT"/>
                <a:ea typeface="Calibri" panose="020F0502020204030204" pitchFamily="34" charset="0"/>
                <a:cs typeface="ArialMT"/>
              </a:rPr>
              <a:t>7 points </a:t>
            </a:r>
            <a:r>
              <a:rPr lang="en-GB" sz="1800" dirty="0">
                <a:solidFill>
                  <a:srgbClr val="000000"/>
                </a:solidFill>
                <a:effectLst/>
                <a:latin typeface="ArialMT"/>
                <a:ea typeface="Calibri" panose="020F0502020204030204" pitchFamily="34" charset="0"/>
                <a:cs typeface="ArialMT"/>
              </a:rPr>
              <a:t>(lowest score for gup grades) </a:t>
            </a: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	</a:t>
            </a:r>
            <a:r>
              <a:rPr lang="en-GB" sz="1800" b="1" dirty="0">
                <a:solidFill>
                  <a:srgbClr val="000000"/>
                </a:solidFill>
                <a:effectLst/>
                <a:highlight>
                  <a:srgbClr val="FFFF00"/>
                </a:highlight>
                <a:latin typeface="ArialMT"/>
                <a:ea typeface="Calibri" panose="020F0502020204030204" pitchFamily="34" charset="0"/>
                <a:cs typeface="ArialMT"/>
              </a:rPr>
              <a:t>8 points </a:t>
            </a:r>
            <a:r>
              <a:rPr lang="en-GB" sz="1800" dirty="0">
                <a:solidFill>
                  <a:srgbClr val="000000"/>
                </a:solidFill>
                <a:effectLst/>
                <a:latin typeface="ArialMT"/>
                <a:ea typeface="Calibri" panose="020F0502020204030204" pitchFamily="34" charset="0"/>
                <a:cs typeface="ArialMT"/>
              </a:rPr>
              <a:t>(Lowest score for DAN grades) </a:t>
            </a:r>
          </a:p>
          <a:p>
            <a:pPr>
              <a:lnSpc>
                <a:spcPct val="107000"/>
              </a:lnSpc>
              <a:spcAft>
                <a:spcPts val="800"/>
              </a:spcAft>
            </a:pPr>
            <a:r>
              <a:rPr lang="en-GB" dirty="0">
                <a:solidFill>
                  <a:srgbClr val="000000"/>
                </a:solidFill>
                <a:latin typeface="ArialMT"/>
                <a:ea typeface="Calibri" panose="020F0502020204030204" pitchFamily="34" charset="0"/>
                <a:cs typeface="ArialMT"/>
              </a:rPr>
              <a:t>	</a:t>
            </a:r>
            <a:r>
              <a:rPr lang="en-GB" b="1" dirty="0">
                <a:solidFill>
                  <a:srgbClr val="000000"/>
                </a:solidFill>
                <a:highlight>
                  <a:srgbClr val="FFFF00"/>
                </a:highlight>
                <a:latin typeface="ArialMT"/>
                <a:ea typeface="Calibri" panose="020F0502020204030204" pitchFamily="34" charset="0"/>
                <a:cs typeface="ArialMT"/>
              </a:rPr>
              <a:t>9 points </a:t>
            </a:r>
            <a:r>
              <a:rPr lang="en-GB" sz="1800" dirty="0">
                <a:solidFill>
                  <a:srgbClr val="000000"/>
                </a:solidFill>
                <a:effectLst/>
                <a:latin typeface="ArialMT"/>
                <a:ea typeface="Calibri" panose="020F0502020204030204" pitchFamily="34" charset="0"/>
                <a:cs typeface="ArialMT"/>
              </a:rPr>
              <a:t>(Lowest score for Master grades) </a:t>
            </a: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	up to 10 points (highest score).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2.</a:t>
            </a:r>
            <a:r>
              <a:rPr lang="en-GB" sz="1800" dirty="0">
                <a:solidFill>
                  <a:srgbClr val="000000"/>
                </a:solidFill>
                <a:effectLst/>
                <a:latin typeface="ArialMT"/>
                <a:ea typeface="Calibri" panose="020F0502020204030204" pitchFamily="34" charset="0"/>
                <a:cs typeface="ArialMT"/>
              </a:rPr>
              <a:t> There will be a minimum of 3 judges (from mixed clubs to ensure fair judging) for each ring.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3.</a:t>
            </a:r>
            <a:r>
              <a:rPr lang="en-GB" sz="1800" dirty="0">
                <a:solidFill>
                  <a:srgbClr val="000000"/>
                </a:solidFill>
                <a:effectLst/>
                <a:latin typeface="ArialMT"/>
                <a:ea typeface="Calibri" panose="020F0502020204030204" pitchFamily="34" charset="0"/>
                <a:cs typeface="ArialMT"/>
              </a:rPr>
              <a:t> Each judge will issue points according to the 7-10,  8-10 or 9-10 point scoring system with increments of 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4.</a:t>
            </a:r>
            <a:r>
              <a:rPr lang="en-GB" sz="1800" dirty="0">
                <a:solidFill>
                  <a:srgbClr val="000000"/>
                </a:solidFill>
                <a:effectLst/>
                <a:latin typeface="ArialMT"/>
                <a:ea typeface="Calibri" panose="020F0502020204030204" pitchFamily="34" charset="0"/>
                <a:cs typeface="ArialMT"/>
              </a:rPr>
              <a:t> All scores from each of the 3 judges will be added together to determine a total for each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ArialMT"/>
                <a:ea typeface="Calibri" panose="020F0502020204030204" pitchFamily="34" charset="0"/>
                <a:cs typeface="ArialMT"/>
              </a:rPr>
              <a:t>competitor.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5.</a:t>
            </a:r>
            <a:r>
              <a:rPr lang="en-GB" sz="1800" dirty="0">
                <a:solidFill>
                  <a:srgbClr val="000000"/>
                </a:solidFill>
                <a:effectLst/>
                <a:latin typeface="ArialMT"/>
                <a:ea typeface="Calibri" panose="020F0502020204030204" pitchFamily="34" charset="0"/>
                <a:cs typeface="ArialMT"/>
              </a:rPr>
              <a:t> In the event of a tie, the contestants will be asked to perform another </a:t>
            </a:r>
            <a:r>
              <a:rPr lang="en-GB" sz="1800" dirty="0" err="1">
                <a:solidFill>
                  <a:srgbClr val="000000"/>
                </a:solidFill>
                <a:effectLst/>
                <a:latin typeface="ArialMT"/>
                <a:ea typeface="Calibri" panose="020F0502020204030204" pitchFamily="34" charset="0"/>
                <a:cs typeface="ArialMT"/>
              </a:rPr>
              <a:t>hyung</a:t>
            </a:r>
            <a:r>
              <a:rPr lang="en-GB" sz="1800" dirty="0">
                <a:solidFill>
                  <a:srgbClr val="000000"/>
                </a:solidFill>
                <a:effectLst/>
                <a:latin typeface="ArialMT"/>
                <a:ea typeface="Calibri" panose="020F0502020204030204" pitchFamily="34" charset="0"/>
                <a:cs typeface="ArialMT"/>
              </a:rPr>
              <a:t> of their own choice. If this results in another tie, the contestants will be asked to perform a different </a:t>
            </a:r>
            <a:r>
              <a:rPr lang="en-GB" sz="1800" dirty="0" err="1">
                <a:solidFill>
                  <a:srgbClr val="000000"/>
                </a:solidFill>
                <a:effectLst/>
                <a:latin typeface="ArialMT"/>
                <a:ea typeface="Calibri" panose="020F0502020204030204" pitchFamily="34" charset="0"/>
                <a:cs typeface="ArialMT"/>
              </a:rPr>
              <a:t>hyung</a:t>
            </a:r>
            <a:r>
              <a:rPr lang="en-GB" sz="1800" dirty="0">
                <a:solidFill>
                  <a:srgbClr val="000000"/>
                </a:solidFill>
                <a:effectLst/>
                <a:latin typeface="ArialMT"/>
                <a:ea typeface="Calibri" panose="020F0502020204030204" pitchFamily="34" charset="0"/>
                <a:cs typeface="ArialMT"/>
              </a:rPr>
              <a:t> relevant to their grade, this </a:t>
            </a:r>
            <a:r>
              <a:rPr lang="en-GB" sz="1800" dirty="0" err="1">
                <a:solidFill>
                  <a:srgbClr val="000000"/>
                </a:solidFill>
                <a:effectLst/>
                <a:latin typeface="ArialMT"/>
                <a:ea typeface="Calibri" panose="020F0502020204030204" pitchFamily="34" charset="0"/>
                <a:cs typeface="ArialMT"/>
              </a:rPr>
              <a:t>hyung</a:t>
            </a:r>
            <a:r>
              <a:rPr lang="en-GB" sz="1800" dirty="0">
                <a:solidFill>
                  <a:srgbClr val="000000"/>
                </a:solidFill>
                <a:effectLst/>
                <a:latin typeface="ArialMT"/>
                <a:ea typeface="Calibri" panose="020F0502020204030204" pitchFamily="34" charset="0"/>
                <a:cs typeface="ArialMT"/>
              </a:rPr>
              <a:t> will be chosen by a senior judge.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6.</a:t>
            </a:r>
            <a:r>
              <a:rPr lang="en-GB" sz="1800" dirty="0">
                <a:solidFill>
                  <a:srgbClr val="000000"/>
                </a:solidFill>
                <a:effectLst/>
                <a:latin typeface="ArialMT"/>
                <a:ea typeface="Calibri" panose="020F0502020204030204" pitchFamily="34" charset="0"/>
                <a:cs typeface="ArialMT"/>
              </a:rPr>
              <a:t> All </a:t>
            </a:r>
            <a:r>
              <a:rPr lang="en-GB" sz="1800" dirty="0" err="1">
                <a:solidFill>
                  <a:srgbClr val="000000"/>
                </a:solidFill>
                <a:effectLst/>
                <a:latin typeface="ArialMT"/>
                <a:ea typeface="Calibri" panose="020F0502020204030204" pitchFamily="34" charset="0"/>
                <a:cs typeface="ArialMT"/>
              </a:rPr>
              <a:t>hyungs</a:t>
            </a:r>
            <a:r>
              <a:rPr lang="en-GB" sz="1800" dirty="0">
                <a:solidFill>
                  <a:srgbClr val="000000"/>
                </a:solidFill>
                <a:effectLst/>
                <a:latin typeface="ArialMT"/>
                <a:ea typeface="Calibri" panose="020F0502020204030204" pitchFamily="34" charset="0"/>
                <a:cs typeface="ArialMT"/>
              </a:rPr>
              <a:t> performed must be part of the agreed syllabus within your club or association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which your Master or Instructor teaches you, no </a:t>
            </a:r>
            <a:r>
              <a:rPr lang="en-GB" sz="1800" dirty="0" err="1">
                <a:solidFill>
                  <a:srgbClr val="000000"/>
                </a:solidFill>
                <a:effectLst/>
                <a:latin typeface="ArialMT"/>
                <a:ea typeface="Calibri" panose="020F0502020204030204" pitchFamily="34" charset="0"/>
                <a:cs typeface="ArialMT"/>
              </a:rPr>
              <a:t>hyungs</a:t>
            </a:r>
            <a:r>
              <a:rPr lang="en-GB" sz="1800" dirty="0">
                <a:solidFill>
                  <a:srgbClr val="000000"/>
                </a:solidFill>
                <a:effectLst/>
                <a:latin typeface="ArialMT"/>
                <a:ea typeface="Calibri" panose="020F0502020204030204" pitchFamily="34" charset="0"/>
                <a:cs typeface="ArialMT"/>
              </a:rPr>
              <a:t> created by individuals are permitted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to ensure fair and consistent judging.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46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24247-652F-FF52-828E-D9376EE99A6A}"/>
              </a:ext>
            </a:extLst>
          </p:cNvPr>
          <p:cNvSpPr txBox="1"/>
          <p:nvPr/>
        </p:nvSpPr>
        <p:spPr>
          <a:xfrm>
            <a:off x="1123950" y="1071880"/>
            <a:ext cx="8705850" cy="3155031"/>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BoldMT"/>
                <a:ea typeface="Calibri" panose="020F0502020204030204" pitchFamily="34" charset="0"/>
                <a:cs typeface="Arial-BoldMT"/>
              </a:rPr>
              <a:t>HYUNGS COMPETITION REQUIREMENTS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Competitors will be required to perform traditional </a:t>
            </a:r>
            <a:r>
              <a:rPr lang="en-GB" sz="1800" dirty="0" err="1">
                <a:solidFill>
                  <a:srgbClr val="000000"/>
                </a:solidFill>
                <a:effectLst/>
                <a:latin typeface="ArialMT"/>
                <a:ea typeface="Calibri" panose="020F0502020204030204" pitchFamily="34" charset="0"/>
                <a:cs typeface="ArialMT"/>
              </a:rPr>
              <a:t>hyung’s</a:t>
            </a:r>
            <a:r>
              <a:rPr lang="en-GB" sz="1800" dirty="0">
                <a:solidFill>
                  <a:srgbClr val="000000"/>
                </a:solidFill>
                <a:effectLst/>
                <a:latin typeface="ArialMT"/>
                <a:ea typeface="Calibri" panose="020F0502020204030204" pitchFamily="34" charset="0"/>
                <a:cs typeface="ArialMT"/>
              </a:rPr>
              <a:t> during the Championships. </a:t>
            </a:r>
            <a:r>
              <a:rPr lang="en-GB" sz="1800" dirty="0" err="1">
                <a:solidFill>
                  <a:srgbClr val="000000"/>
                </a:solidFill>
                <a:effectLst/>
                <a:latin typeface="ArialMT"/>
                <a:ea typeface="Calibri" panose="020F0502020204030204" pitchFamily="34" charset="0"/>
                <a:cs typeface="ArialMT"/>
              </a:rPr>
              <a:t>Chil</a:t>
            </a:r>
            <a:r>
              <a:rPr lang="en-GB" sz="1800" dirty="0">
                <a:solidFill>
                  <a:srgbClr val="000000"/>
                </a:solidFill>
                <a:effectLst/>
                <a:latin typeface="ArialMT"/>
                <a:ea typeface="Calibri" panose="020F0502020204030204" pitchFamily="34" charset="0"/>
                <a:cs typeface="ArialMT"/>
              </a:rPr>
              <a:t> Sung </a:t>
            </a:r>
            <a:r>
              <a:rPr lang="en-GB" sz="1800" dirty="0" err="1">
                <a:solidFill>
                  <a:srgbClr val="000000"/>
                </a:solidFill>
                <a:effectLst/>
                <a:latin typeface="ArialMT"/>
                <a:ea typeface="Calibri" panose="020F0502020204030204" pitchFamily="34" charset="0"/>
                <a:cs typeface="ArialMT"/>
              </a:rPr>
              <a:t>hyungs</a:t>
            </a:r>
            <a:r>
              <a:rPr lang="en-GB" sz="1800" dirty="0">
                <a:solidFill>
                  <a:srgbClr val="000000"/>
                </a:solidFill>
                <a:effectLst/>
                <a:latin typeface="ArialMT"/>
                <a:ea typeface="Calibri" panose="020F0502020204030204" pitchFamily="34" charset="0"/>
                <a:cs typeface="ArialMT"/>
              </a:rPr>
              <a:t> </a:t>
            </a:r>
            <a:r>
              <a:rPr lang="en-GB" sz="1800" b="1" dirty="0">
                <a:solidFill>
                  <a:srgbClr val="000000"/>
                </a:solidFill>
                <a:effectLst/>
                <a:latin typeface="Arial-BoldMT"/>
                <a:ea typeface="Calibri" panose="020F0502020204030204" pitchFamily="34" charset="0"/>
                <a:cs typeface="Arial-BoldMT"/>
              </a:rPr>
              <a:t>will </a:t>
            </a:r>
            <a:r>
              <a:rPr lang="en-GB" sz="1800" dirty="0">
                <a:solidFill>
                  <a:srgbClr val="000000"/>
                </a:solidFill>
                <a:effectLst/>
                <a:latin typeface="ArialMT"/>
                <a:ea typeface="Calibri" panose="020F0502020204030204" pitchFamily="34" charset="0"/>
                <a:cs typeface="ArialMT"/>
              </a:rPr>
              <a:t>be allowed.</a:t>
            </a: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All </a:t>
            </a:r>
            <a:r>
              <a:rPr lang="en-GB" sz="1800" dirty="0" err="1">
                <a:solidFill>
                  <a:srgbClr val="000000"/>
                </a:solidFill>
                <a:effectLst/>
                <a:latin typeface="ArialMT"/>
                <a:ea typeface="Calibri" panose="020F0502020204030204" pitchFamily="34" charset="0"/>
                <a:cs typeface="ArialMT"/>
              </a:rPr>
              <a:t>hyungs</a:t>
            </a:r>
            <a:r>
              <a:rPr lang="en-GB" sz="1800" dirty="0">
                <a:solidFill>
                  <a:srgbClr val="000000"/>
                </a:solidFill>
                <a:effectLst/>
                <a:latin typeface="ArialMT"/>
                <a:ea typeface="Calibri" panose="020F0502020204030204" pitchFamily="34" charset="0"/>
                <a:cs typeface="ArialMT"/>
              </a:rPr>
              <a:t> must be performed in line with the competitor’s rank which is in line with your club which your instructor teaches you at that rank. You will be down marked for doing a higher </a:t>
            </a:r>
            <a:r>
              <a:rPr lang="en-GB" sz="1800" dirty="0" err="1">
                <a:solidFill>
                  <a:srgbClr val="000000"/>
                </a:solidFill>
                <a:effectLst/>
                <a:latin typeface="ArialMT"/>
                <a:ea typeface="Calibri" panose="020F0502020204030204" pitchFamily="34" charset="0"/>
                <a:cs typeface="ArialMT"/>
              </a:rPr>
              <a:t>hyung</a:t>
            </a:r>
            <a:r>
              <a:rPr lang="en-GB" sz="1800" dirty="0">
                <a:solidFill>
                  <a:srgbClr val="000000"/>
                </a:solidFill>
                <a:effectLst/>
                <a:latin typeface="ArialMT"/>
                <a:ea typeface="Calibri" panose="020F0502020204030204" pitchFamily="34" charset="0"/>
                <a:cs typeface="ArialMT"/>
              </a:rPr>
              <a:t> than your rank. </a:t>
            </a:r>
            <a:r>
              <a:rPr lang="en-GB" sz="1800" dirty="0" err="1">
                <a:solidFill>
                  <a:srgbClr val="000000"/>
                </a:solidFill>
                <a:effectLst/>
                <a:latin typeface="ArialMT"/>
                <a:ea typeface="Calibri" panose="020F0502020204030204" pitchFamily="34" charset="0"/>
                <a:cs typeface="ArialMT"/>
              </a:rPr>
              <a:t>e.g</a:t>
            </a:r>
            <a:r>
              <a:rPr lang="en-GB" sz="1800" dirty="0">
                <a:solidFill>
                  <a:srgbClr val="000000"/>
                </a:solidFill>
                <a:effectLst/>
                <a:latin typeface="ArialMT"/>
                <a:ea typeface="Calibri" panose="020F0502020204030204" pitchFamily="34" charset="0"/>
                <a:cs typeface="ArialMT"/>
              </a:rPr>
              <a:t> Red belt performing a black belt form will be down marked.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2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8F342F-5DB8-DA58-5303-2F701DA844B2}"/>
              </a:ext>
            </a:extLst>
          </p:cNvPr>
          <p:cNvSpPr txBox="1"/>
          <p:nvPr/>
        </p:nvSpPr>
        <p:spPr>
          <a:xfrm>
            <a:off x="2857500" y="2257425"/>
            <a:ext cx="6477000" cy="1446550"/>
          </a:xfrm>
          <a:prstGeom prst="rect">
            <a:avLst/>
          </a:prstGeom>
          <a:noFill/>
        </p:spPr>
        <p:txBody>
          <a:bodyPr wrap="square" rtlCol="0">
            <a:spAutoFit/>
          </a:bodyPr>
          <a:lstStyle/>
          <a:p>
            <a:r>
              <a:rPr lang="en-GB" sz="8800" b="1" dirty="0"/>
              <a:t>Free Fighting</a:t>
            </a:r>
          </a:p>
        </p:txBody>
      </p:sp>
    </p:spTree>
    <p:extLst>
      <p:ext uri="{BB962C8B-B14F-4D97-AF65-F5344CB8AC3E}">
        <p14:creationId xmlns:p14="http://schemas.microsoft.com/office/powerpoint/2010/main" val="322018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B4BB8D-D81A-720F-4F2D-1D280830AB1D}"/>
              </a:ext>
            </a:extLst>
          </p:cNvPr>
          <p:cNvSpPr txBox="1"/>
          <p:nvPr/>
        </p:nvSpPr>
        <p:spPr>
          <a:xfrm>
            <a:off x="371474" y="304770"/>
            <a:ext cx="10868025" cy="4659674"/>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BoldMT"/>
                <a:ea typeface="Calibri" panose="020F0502020204030204" pitchFamily="34" charset="0"/>
                <a:cs typeface="Arial-BoldMT"/>
              </a:rPr>
              <a:t>FREE SPARRING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BoldMT"/>
                <a:ea typeface="Calibri" panose="020F0502020204030204" pitchFamily="34" charset="0"/>
                <a:cs typeface="Arial-BoldMT"/>
              </a:rPr>
              <a:t>GENERAL INFORMATION AND REQUIREMENTS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GB" sz="1800" dirty="0">
                <a:solidFill>
                  <a:srgbClr val="000000"/>
                </a:solidFill>
                <a:effectLst/>
                <a:latin typeface="ArialMT"/>
                <a:ea typeface="Calibri" panose="020F0502020204030204" pitchFamily="34" charset="0"/>
                <a:cs typeface="ArialMT"/>
              </a:rPr>
              <a:t>There will be absolutely no jewellery worn during free sparring.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2.</a:t>
            </a:r>
            <a:r>
              <a:rPr lang="en-GB" sz="1800" dirty="0">
                <a:solidFill>
                  <a:srgbClr val="000000"/>
                </a:solidFill>
                <a:effectLst/>
                <a:latin typeface="ArialMT"/>
                <a:ea typeface="Calibri" panose="020F0502020204030204" pitchFamily="34" charset="0"/>
                <a:cs typeface="ArialMT"/>
              </a:rPr>
              <a:t> Fingernails and toenails will be cut to ensure no cutting or scratching of the opponent due to jagged or long nails.</a:t>
            </a: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3.</a:t>
            </a:r>
            <a:r>
              <a:rPr lang="en-GB" sz="1800" dirty="0">
                <a:solidFill>
                  <a:srgbClr val="000000"/>
                </a:solidFill>
                <a:effectLst/>
                <a:latin typeface="ArialMT"/>
                <a:ea typeface="Calibri" panose="020F0502020204030204" pitchFamily="34" charset="0"/>
                <a:cs typeface="ArialMT"/>
              </a:rPr>
              <a:t> Gum shields</a:t>
            </a:r>
            <a:r>
              <a:rPr lang="en-GB" dirty="0">
                <a:solidFill>
                  <a:srgbClr val="000000"/>
                </a:solidFill>
                <a:latin typeface="ArialMT"/>
                <a:ea typeface="Calibri" panose="020F0502020204030204" pitchFamily="34" charset="0"/>
                <a:cs typeface="ArialMT"/>
              </a:rPr>
              <a:t> &amp; </a:t>
            </a:r>
            <a:r>
              <a:rPr lang="en-GB" sz="1800" dirty="0">
                <a:solidFill>
                  <a:srgbClr val="000000"/>
                </a:solidFill>
                <a:effectLst/>
                <a:latin typeface="ArialMT"/>
                <a:ea typeface="Calibri" panose="020F0502020204030204" pitchFamily="34" charset="0"/>
                <a:cs typeface="ArialMT"/>
              </a:rPr>
              <a:t>protective groin guards are optional, headgear and safety hand and foot pads 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mandatory. NO UFC style hand mitts allowed. NO elasticated foot pads with just cover feet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allowed, it must be a full foot pad. If the competitor does not comply with these safety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MT"/>
                <a:ea typeface="Calibri" panose="020F0502020204030204" pitchFamily="34" charset="0"/>
                <a:cs typeface="ArialMT"/>
              </a:rPr>
              <a:t>regulations, they will not be allowed to enter this section.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999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6C352F-29C2-3535-54E3-641231A9ACC6}"/>
              </a:ext>
            </a:extLst>
          </p:cNvPr>
          <p:cNvSpPr txBox="1"/>
          <p:nvPr/>
        </p:nvSpPr>
        <p:spPr>
          <a:xfrm>
            <a:off x="504825" y="179182"/>
            <a:ext cx="11182350" cy="5060424"/>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BoldMT"/>
                <a:ea typeface="Calibri" panose="020F0502020204030204" pitchFamily="34" charset="0"/>
                <a:cs typeface="Arial-BoldMT"/>
              </a:rPr>
              <a:t>SCORING SPARRING COMPETITION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GB" sz="1800" dirty="0">
                <a:solidFill>
                  <a:srgbClr val="000000"/>
                </a:solidFill>
                <a:effectLst/>
                <a:latin typeface="ArialMT"/>
                <a:ea typeface="Calibri" panose="020F0502020204030204" pitchFamily="34" charset="0"/>
                <a:cs typeface="ArialMT"/>
              </a:rPr>
              <a:t>There will be 4 judges which will be sat in each corner of the ring. 1 Referee will be located in the ring with the competitors at all time and will have full control of the ring.</a:t>
            </a:r>
          </a:p>
          <a:p>
            <a:pPr>
              <a:lnSpc>
                <a:spcPct val="107000"/>
              </a:lnSpc>
              <a:spcAft>
                <a:spcPts val="800"/>
              </a:spcAft>
            </a:pPr>
            <a:endParaRPr lang="en-GB" dirty="0">
              <a:solidFill>
                <a:srgbClr val="000000"/>
              </a:solidFill>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ArialMT"/>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6D2F255-52D7-A0FA-98FB-F155615D3E59}"/>
              </a:ext>
            </a:extLst>
          </p:cNvPr>
          <p:cNvPicPr>
            <a:picLocks noChangeAspect="1"/>
          </p:cNvPicPr>
          <p:nvPr/>
        </p:nvPicPr>
        <p:blipFill>
          <a:blip r:embed="rId2"/>
          <a:stretch>
            <a:fillRect/>
          </a:stretch>
        </p:blipFill>
        <p:spPr>
          <a:xfrm>
            <a:off x="504825" y="1457324"/>
            <a:ext cx="10967038" cy="4943475"/>
          </a:xfrm>
          <a:prstGeom prst="rect">
            <a:avLst/>
          </a:prstGeom>
        </p:spPr>
      </p:pic>
    </p:spTree>
    <p:extLst>
      <p:ext uri="{BB962C8B-B14F-4D97-AF65-F5344CB8AC3E}">
        <p14:creationId xmlns:p14="http://schemas.microsoft.com/office/powerpoint/2010/main" val="333712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6C352F-29C2-3535-54E3-641231A9ACC6}"/>
              </a:ext>
            </a:extLst>
          </p:cNvPr>
          <p:cNvSpPr txBox="1"/>
          <p:nvPr/>
        </p:nvSpPr>
        <p:spPr>
          <a:xfrm>
            <a:off x="180975" y="303007"/>
            <a:ext cx="11182350" cy="2357120"/>
          </a:xfrm>
          <a:prstGeom prst="rect">
            <a:avLst/>
          </a:prstGeom>
          <a:noFill/>
        </p:spPr>
        <p:txBody>
          <a:bodyPr wrap="square">
            <a:spAutoFit/>
          </a:bodyPr>
          <a:lstStyle/>
          <a:p>
            <a:pPr>
              <a:lnSpc>
                <a:spcPct val="107000"/>
              </a:lnSpc>
              <a:spcAft>
                <a:spcPts val="800"/>
              </a:spcAft>
            </a:pPr>
            <a:r>
              <a:rPr lang="en-GB" sz="1800" b="1" dirty="0">
                <a:solidFill>
                  <a:srgbClr val="000000"/>
                </a:solidFill>
                <a:effectLst/>
                <a:latin typeface="Arial-BoldMT"/>
                <a:ea typeface="Calibri" panose="020F0502020204030204" pitchFamily="34" charset="0"/>
                <a:cs typeface="Arial-BoldMT"/>
              </a:rPr>
              <a:t>SCORING SPARRING COMPETITION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MT"/>
                <a:ea typeface="Calibri" panose="020F0502020204030204" pitchFamily="34" charset="0"/>
                <a:cs typeface="ArialMT"/>
              </a:rPr>
              <a:t>2.</a:t>
            </a:r>
            <a:r>
              <a:rPr lang="en-GB" sz="1800" dirty="0">
                <a:solidFill>
                  <a:srgbClr val="000000"/>
                </a:solidFill>
                <a:effectLst/>
                <a:latin typeface="ArialMT"/>
                <a:ea typeface="Calibri" panose="020F0502020204030204" pitchFamily="34" charset="0"/>
                <a:cs typeface="ArialMT"/>
              </a:rPr>
              <a:t> There are scoreboards for both competitors. RED to the right and BLUE to the left. Both competitors will have either a red or blue ribbon looped in the back of their belt and they will be stood behind their line (red to the right and blue to the left). In addition to this all Judges and the referee will all don a red wrist band on their right wrist and a blue wrist band on their left. </a:t>
            </a:r>
            <a:r>
              <a:rPr lang="en-GB" sz="1800" b="1" dirty="0">
                <a:solidFill>
                  <a:srgbClr val="000000"/>
                </a:solidFill>
                <a:effectLst/>
                <a:latin typeface="ArialMT"/>
                <a:ea typeface="Calibri" panose="020F0502020204030204" pitchFamily="34" charset="0"/>
                <a:cs typeface="ArialMT"/>
              </a:rPr>
              <a:t>(The referee and judges MUST roll back the cuffs on their jacket to ensure there is clear visibility of their wrist bands).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9BE7F48-C175-AE49-A77A-7F717A116BD0}"/>
              </a:ext>
            </a:extLst>
          </p:cNvPr>
          <p:cNvPicPr>
            <a:picLocks noChangeAspect="1"/>
          </p:cNvPicPr>
          <p:nvPr/>
        </p:nvPicPr>
        <p:blipFill>
          <a:blip r:embed="rId2"/>
          <a:stretch>
            <a:fillRect/>
          </a:stretch>
        </p:blipFill>
        <p:spPr>
          <a:xfrm>
            <a:off x="180975" y="2963567"/>
            <a:ext cx="5191850" cy="3591426"/>
          </a:xfrm>
          <a:prstGeom prst="rect">
            <a:avLst/>
          </a:prstGeom>
        </p:spPr>
      </p:pic>
      <p:pic>
        <p:nvPicPr>
          <p:cNvPr id="7" name="Picture 6">
            <a:extLst>
              <a:ext uri="{FF2B5EF4-FFF2-40B4-BE49-F238E27FC236}">
                <a16:creationId xmlns:a16="http://schemas.microsoft.com/office/drawing/2014/main" id="{5F23AA4F-71CE-0535-E2B0-C71E34FCBFD4}"/>
              </a:ext>
            </a:extLst>
          </p:cNvPr>
          <p:cNvPicPr>
            <a:picLocks noChangeAspect="1"/>
          </p:cNvPicPr>
          <p:nvPr/>
        </p:nvPicPr>
        <p:blipFill>
          <a:blip r:embed="rId3"/>
          <a:stretch>
            <a:fillRect/>
          </a:stretch>
        </p:blipFill>
        <p:spPr>
          <a:xfrm>
            <a:off x="5772150" y="3091639"/>
            <a:ext cx="5023013" cy="3335281"/>
          </a:xfrm>
          <a:prstGeom prst="rect">
            <a:avLst/>
          </a:prstGeom>
        </p:spPr>
      </p:pic>
    </p:spTree>
    <p:extLst>
      <p:ext uri="{BB962C8B-B14F-4D97-AF65-F5344CB8AC3E}">
        <p14:creationId xmlns:p14="http://schemas.microsoft.com/office/powerpoint/2010/main" val="3643913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36bb9a7-f223-444d-9af6-d85e7a533374}" enabled="0" method="" siteId="{636bb9a7-f223-444d-9af6-d85e7a533374}" removed="1"/>
</clbl:labelList>
</file>

<file path=docProps/app.xml><?xml version="1.0" encoding="utf-8"?>
<Properties xmlns="http://schemas.openxmlformats.org/officeDocument/2006/extended-properties" xmlns:vt="http://schemas.openxmlformats.org/officeDocument/2006/docPropsVTypes">
  <TotalTime>3626</TotalTime>
  <Words>1230</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Arial-BoldMT</vt:lpstr>
      <vt:lpstr>ArialMT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 Craig</dc:creator>
  <cp:lastModifiedBy>Moat, Craig</cp:lastModifiedBy>
  <cp:revision>2</cp:revision>
  <dcterms:created xsi:type="dcterms:W3CDTF">2024-04-22T05:17:24Z</dcterms:created>
  <dcterms:modified xsi:type="dcterms:W3CDTF">2025-03-29T12:35:03Z</dcterms:modified>
</cp:coreProperties>
</file>